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0" r:id="rId1"/>
  </p:sldMasterIdLst>
  <p:notesMasterIdLst>
    <p:notesMasterId r:id="rId33"/>
  </p:notesMasterIdLst>
  <p:sldIdLst>
    <p:sldId id="256" r:id="rId2"/>
    <p:sldId id="258" r:id="rId3"/>
    <p:sldId id="259" r:id="rId4"/>
    <p:sldId id="290" r:id="rId5"/>
    <p:sldId id="293" r:id="rId6"/>
    <p:sldId id="292" r:id="rId7"/>
    <p:sldId id="282" r:id="rId8"/>
    <p:sldId id="260" r:id="rId9"/>
    <p:sldId id="275" r:id="rId10"/>
    <p:sldId id="279" r:id="rId11"/>
    <p:sldId id="280" r:id="rId12"/>
    <p:sldId id="261" r:id="rId13"/>
    <p:sldId id="284" r:id="rId14"/>
    <p:sldId id="276" r:id="rId15"/>
    <p:sldId id="277" r:id="rId16"/>
    <p:sldId id="285" r:id="rId17"/>
    <p:sldId id="286" r:id="rId18"/>
    <p:sldId id="289" r:id="rId19"/>
    <p:sldId id="287" r:id="rId20"/>
    <p:sldId id="262" r:id="rId21"/>
    <p:sldId id="263" r:id="rId22"/>
    <p:sldId id="288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67"/>
  </p:normalViewPr>
  <p:slideViewPr>
    <p:cSldViewPr snapToGrid="0" snapToObjects="1">
      <p:cViewPr varScale="1">
        <p:scale>
          <a:sx n="106" d="100"/>
          <a:sy n="106" d="100"/>
        </p:scale>
        <p:origin x="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C50BA-7686-4B97-9F4C-4DF1C2C44085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C4AD08-DA66-4FA9-A727-1982C5F18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14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3576-14B2-0A48-A0AA-D6C22363E2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26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3576-14B2-0A48-A0AA-D6C22363E2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0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7.emf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gradFill rotWithShape="0">
          <a:gsLst>
            <a:gs pos="0">
              <a:srgbClr val="36A4D7"/>
            </a:gs>
            <a:gs pos="99001">
              <a:srgbClr val="2D5AA3"/>
            </a:gs>
            <a:gs pos="100000">
              <a:srgbClr val="2D5AA3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216" y="432000"/>
            <a:ext cx="1254896" cy="780288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FFFFFE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4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 smtClean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 smtClean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rgbClr val="FFFFFE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 smtClean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FFFFFE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Presentation Title Goes Here</a:t>
            </a:r>
            <a:endParaRPr lang="en-US" dirty="0"/>
          </a:p>
        </p:txBody>
      </p:sp>
    </p:spTree>
    <p:extLst/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2" y="1168479"/>
            <a:ext cx="11013016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3193" indent="-523187">
              <a:lnSpc>
                <a:spcPts val="592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Arial"/>
              <a:buChar char="•"/>
              <a:defRPr sz="4933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</p:spTree>
    <p:extLst/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9" y="1797051"/>
            <a:ext cx="5201497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086392" y="1797051"/>
            <a:ext cx="5624613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6087960" y="812801"/>
            <a:ext cx="0" cy="5312833"/>
          </a:xfrm>
          <a:prstGeom prst="line">
            <a:avLst/>
          </a:prstGeom>
          <a:ln w="38100" cap="flat" cmpd="sng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905" y="403341"/>
            <a:ext cx="4954660" cy="1101929"/>
          </a:xfrm>
          <a:prstGeom prst="rect">
            <a:avLst/>
          </a:prstGeom>
        </p:spPr>
        <p:txBody>
          <a:bodyPr lIns="61712" tIns="34286" rIns="61712" bIns="34286" rtlCol="0">
            <a:noAutofit/>
          </a:bodyPr>
          <a:lstStyle>
            <a:lvl1pPr algn="l" defTabSz="91427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267" b="0" i="0" kern="1200" spc="-100" baseline="0" dirty="0" smtClean="0">
                <a:solidFill>
                  <a:srgbClr val="676767"/>
                </a:solidFill>
                <a:latin typeface="+mj-lt"/>
                <a:ea typeface="+mj-ea"/>
                <a:cs typeface="CiscoSans Thin"/>
              </a:defRPr>
            </a:lvl1pPr>
          </a:lstStyle>
          <a:p>
            <a:r>
              <a:rPr lang="en-GB" dirty="0" smtClean="0"/>
              <a:t>Title Goes Here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541286" y="403341"/>
            <a:ext cx="4954660" cy="110192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267" b="0" i="0" kern="1200" spc="-100" baseline="0" dirty="0">
                <a:solidFill>
                  <a:srgbClr val="676767"/>
                </a:solidFill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GB" dirty="0" smtClean="0"/>
              <a:t>Title Goes Here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3905" y="1797051"/>
            <a:ext cx="4954660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541286" y="1797051"/>
            <a:ext cx="4954660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3-Column Layout 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093633" y="812801"/>
            <a:ext cx="0" cy="5312833"/>
          </a:xfrm>
          <a:prstGeom prst="line">
            <a:avLst/>
          </a:prstGeom>
          <a:ln w="38100" cap="flat" cmpd="sng">
            <a:solidFill>
              <a:srgbClr val="3E6B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049684" y="812801"/>
            <a:ext cx="0" cy="5312833"/>
          </a:xfrm>
          <a:prstGeom prst="line">
            <a:avLst/>
          </a:prstGeom>
          <a:ln w="38100" cap="flat" cmpd="sng">
            <a:solidFill>
              <a:srgbClr val="3E6B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615952" y="304425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GB" dirty="0" smtClean="0"/>
              <a:t>Title Goes Here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4503638" y="303785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GB" dirty="0" smtClean="0"/>
              <a:t>Title Goes Here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4" hasCustomPrompt="1"/>
          </p:nvPr>
        </p:nvSpPr>
        <p:spPr>
          <a:xfrm>
            <a:off x="8473085" y="293972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GB" dirty="0" smtClean="0"/>
              <a:t>Title Goes Here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1601459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133" b="0" i="0" baseline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503637" y="1600428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133" b="0" i="0" baseline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 smtClean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8473083" y="1600428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133" b="0" i="0" baseline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>
              <a:buClr>
                <a:schemeClr val="tx1"/>
              </a:buClr>
              <a:buSzPct val="80000"/>
              <a:defRPr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 smtClean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6760634" y="1773768"/>
            <a:ext cx="4950372" cy="413596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bg2">
                  <a:lumMod val="92000"/>
                </a:schemeClr>
              </a:gs>
              <a:gs pos="47000">
                <a:schemeClr val="bg1"/>
              </a:gs>
              <a:gs pos="100000">
                <a:schemeClr val="bg2">
                  <a:lumMod val="92000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3" tIns="60947" rIns="121893" bIns="6094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j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64941" y="1975668"/>
            <a:ext cx="4501216" cy="221202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14288" indent="-114288" algn="l" defTabSz="91427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200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 ExtraLight"/>
              </a:defRPr>
            </a:lvl1pPr>
            <a:lvl2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2pPr>
            <a:lvl3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3pPr>
            <a:lvl4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4pPr>
            <a:lvl5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864942" y="4736592"/>
            <a:ext cx="4674993" cy="3383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>
              <a:buClr>
                <a:schemeClr val="tx2"/>
              </a:buClr>
              <a:buFontTx/>
              <a:buNone/>
              <a:defRPr sz="160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GB" dirty="0" smtClean="0"/>
              <a:t>Click to edit text 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9" y="1797051"/>
            <a:ext cx="5201497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8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rgbClr val="676767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GB" dirty="0" smtClean="0"/>
              <a:t>Click to edit text 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244794" indent="-533277" algn="l">
              <a:lnSpc>
                <a:spcPct val="90000"/>
              </a:lnSpc>
              <a:defRPr sz="6133" b="0" i="1" spc="0" baseline="0">
                <a:solidFill>
                  <a:srgbClr val="3E6BB4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“Quote Goes Here”</a:t>
            </a:r>
            <a:endParaRPr lang="en-US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146928" y="812801"/>
            <a:ext cx="0" cy="5312833"/>
          </a:xfrm>
          <a:prstGeom prst="line">
            <a:avLst/>
          </a:prstGeom>
          <a:ln w="38100" cap="flat" cmpd="sng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18351" y="1918747"/>
            <a:ext cx="5093797" cy="3020519"/>
          </a:xfrm>
        </p:spPr>
        <p:txBody>
          <a:bodyPr lIns="61715" tIns="34288" rIns="61715" bIns="34288" rtlCol="0" anchor="ctr">
            <a:noAutofit/>
          </a:bodyPr>
          <a:lstStyle>
            <a:lvl1pPr marL="0" indent="0" algn="l" defTabSz="91430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6000" b="0" kern="1200" spc="0" baseline="0" dirty="0">
                <a:solidFill>
                  <a:srgbClr val="2968A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Title Goes Here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563360" y="872691"/>
            <a:ext cx="5154507" cy="512064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FontTx/>
              <a:buNone/>
              <a:defRPr sz="2133" baseline="0">
                <a:solidFill>
                  <a:schemeClr val="tx1"/>
                </a:solidFill>
                <a:latin typeface="+mn-lt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</p:spTree>
    <p:extLst/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83688" y="1797051"/>
            <a:ext cx="11127317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rgbClr val="676767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GB" dirty="0" smtClean="0"/>
              <a:t>Source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 hasCustomPrompt="1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Title Goes Here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uck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096" y="-7998"/>
            <a:ext cx="12204192" cy="6873999"/>
          </a:xfrm>
          <a:prstGeom prst="rect">
            <a:avLst/>
          </a:prstGeom>
        </p:spPr>
      </p:pic>
      <p:pic>
        <p:nvPicPr>
          <p:cNvPr id="15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8063" y="427567"/>
            <a:ext cx="1264175" cy="78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4D4D4D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Speaker Name</a:t>
            </a:r>
            <a:endParaRPr lang="en-US" dirty="0"/>
          </a:p>
        </p:txBody>
      </p:sp>
      <p:sp>
        <p:nvSpPr>
          <p:cNvPr id="12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8069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 smtClean="0"/>
              <a:t>Speaker Title</a:t>
            </a:r>
          </a:p>
        </p:txBody>
      </p:sp>
      <p:sp>
        <p:nvSpPr>
          <p:cNvPr id="13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818539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 smtClean="0"/>
              <a:t>Date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rgbClr val="4D4D4D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 smtClean="0"/>
              <a:t>Subtitle Goes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4D4D4D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Presentation Title Goes Here</a:t>
            </a:r>
            <a:endParaRPr lang="en-US" dirty="0"/>
          </a:p>
        </p:txBody>
      </p:sp>
    </p:spTree>
    <p:extLst/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83688" y="1799167"/>
            <a:ext cx="11127317" cy="354753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rgbClr val="676767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GB" dirty="0" smtClean="0"/>
              <a:t>Source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_Chart_an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83689" y="1799275"/>
            <a:ext cx="5342668" cy="4054364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32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6279877" y="1799166"/>
            <a:ext cx="5431128" cy="4052529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83689" y="1799139"/>
            <a:ext cx="5338660" cy="405450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32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277480" y="1799167"/>
            <a:ext cx="5433525" cy="4054944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113488" y="2163193"/>
            <a:ext cx="3091419" cy="3091419"/>
          </a:xfrm>
          <a:prstGeom prst="ellipse">
            <a:avLst/>
          </a:prstGeom>
          <a:solidFill>
            <a:srgbClr val="32B2D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 smtClean="0">
              <a:latin typeface="Arial"/>
              <a:cs typeface="Arial"/>
            </a:endParaRPr>
          </a:p>
        </p:txBody>
      </p:sp>
      <p:sp>
        <p:nvSpPr>
          <p:cNvPr id="4" name="Oval 3"/>
          <p:cNvSpPr/>
          <p:nvPr/>
        </p:nvSpPr>
        <p:spPr>
          <a:xfrm>
            <a:off x="4564307" y="2163193"/>
            <a:ext cx="3091419" cy="3091419"/>
          </a:xfrm>
          <a:prstGeom prst="ellipse">
            <a:avLst/>
          </a:prstGeom>
          <a:solidFill>
            <a:srgbClr val="21479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 smtClean="0">
              <a:latin typeface="Arial"/>
              <a:cs typeface="Arial"/>
            </a:endParaRPr>
          </a:p>
        </p:txBody>
      </p:sp>
      <p:sp>
        <p:nvSpPr>
          <p:cNvPr id="7" name="Oval 6"/>
          <p:cNvSpPr/>
          <p:nvPr/>
        </p:nvSpPr>
        <p:spPr>
          <a:xfrm>
            <a:off x="1019028" y="2163193"/>
            <a:ext cx="3091419" cy="3091419"/>
          </a:xfrm>
          <a:prstGeom prst="ellipse">
            <a:avLst/>
          </a:prstGeom>
          <a:solidFill>
            <a:srgbClr val="57B74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 smtClean="0">
              <a:latin typeface="Arial"/>
              <a:cs typeface="Arial"/>
            </a:endParaRP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036647" y="3733524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4581926" y="3730928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8131107" y="3730928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2027767" y="2857372"/>
            <a:ext cx="1051984" cy="105198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5603827" y="2870412"/>
            <a:ext cx="1051984" cy="105198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9122480" y="2857372"/>
            <a:ext cx="1051984" cy="105198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Icon</a:t>
            </a:r>
            <a:endParaRPr lang="en-US" dirty="0"/>
          </a:p>
        </p:txBody>
      </p:sp>
    </p:spTree>
    <p:extLst/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1033096" y="2163193"/>
            <a:ext cx="3075001" cy="3074624"/>
          </a:xfrm>
          <a:prstGeom prst="ellipse">
            <a:avLst/>
          </a:prstGeom>
          <a:solidFill>
            <a:sysClr val="windowText" lastClr="000000">
              <a:alpha val="30000"/>
            </a:sysClr>
          </a:solidFill>
          <a:ln w="25400" cap="flat" cmpd="sng" algn="ctr">
            <a:noFill/>
            <a:prstDash val="solid"/>
          </a:ln>
          <a:effectLst/>
        </p:spPr>
        <p:txBody>
          <a:bodyPr lIns="91436" tIns="45719" rIns="91436" bIns="45719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4563790" y="2163193"/>
            <a:ext cx="3075001" cy="3074624"/>
          </a:xfrm>
          <a:prstGeom prst="ellipse">
            <a:avLst/>
          </a:prstGeom>
          <a:solidFill>
            <a:sysClr val="windowText" lastClr="000000">
              <a:alpha val="30000"/>
            </a:sysClr>
          </a:solidFill>
          <a:ln w="25400" cap="flat" cmpd="sng" algn="ctr">
            <a:noFill/>
            <a:prstDash val="solid"/>
          </a:ln>
          <a:effectLst/>
        </p:spPr>
        <p:txBody>
          <a:bodyPr lIns="91436" tIns="45719" rIns="91436" bIns="45719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8116480" y="2163193"/>
            <a:ext cx="3075001" cy="3074624"/>
          </a:xfrm>
          <a:prstGeom prst="ellipse">
            <a:avLst/>
          </a:prstGeom>
          <a:solidFill>
            <a:sysClr val="windowText" lastClr="000000">
              <a:alpha val="30000"/>
            </a:sysClr>
          </a:solidFill>
          <a:ln w="25400" cap="flat" cmpd="sng" algn="ctr">
            <a:noFill/>
            <a:prstDash val="solid"/>
          </a:ln>
          <a:effectLst/>
        </p:spPr>
        <p:txBody>
          <a:bodyPr lIns="91436" tIns="45719" rIns="91436" bIns="45719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5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1033287" y="2163193"/>
            <a:ext cx="3074624" cy="3074624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 smtClean="0"/>
              <a:t>	</a:t>
            </a:r>
          </a:p>
          <a:p>
            <a:pPr lvl="0"/>
            <a:endParaRPr lang="en-US" noProof="0" dirty="0" smtClean="0"/>
          </a:p>
          <a:p>
            <a:pPr lvl="0"/>
            <a:endParaRPr lang="en-US" noProof="0" dirty="0" smtClean="0"/>
          </a:p>
          <a:p>
            <a:pPr lvl="0"/>
            <a:r>
              <a:rPr lang="en-US" noProof="0" dirty="0" smtClean="0"/>
              <a:t>	</a:t>
            </a:r>
          </a:p>
          <a:p>
            <a:pPr lvl="0"/>
            <a:r>
              <a:rPr lang="en-US" noProof="0" dirty="0" smtClean="0"/>
              <a:t>	Drag picture to placeholder or click icon to add</a:t>
            </a:r>
            <a:endParaRPr lang="en-US" noProof="0" dirty="0"/>
          </a:p>
        </p:txBody>
      </p:sp>
      <p:sp>
        <p:nvSpPr>
          <p:cNvPr id="37" name="Picture Placeholder 25"/>
          <p:cNvSpPr>
            <a:spLocks noGrp="1"/>
          </p:cNvSpPr>
          <p:nvPr>
            <p:ph type="pic" sz="quarter" idx="11" hasCustomPrompt="1"/>
          </p:nvPr>
        </p:nvSpPr>
        <p:spPr>
          <a:xfrm>
            <a:off x="4563981" y="2163193"/>
            <a:ext cx="3074624" cy="3074624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 smtClean="0"/>
              <a:t>	</a:t>
            </a:r>
          </a:p>
          <a:p>
            <a:pPr lvl="0"/>
            <a:endParaRPr lang="en-US" noProof="0" dirty="0" smtClean="0"/>
          </a:p>
          <a:p>
            <a:pPr lvl="0"/>
            <a:endParaRPr lang="en-US" noProof="0" dirty="0" smtClean="0"/>
          </a:p>
          <a:p>
            <a:pPr lvl="0"/>
            <a:endParaRPr lang="en-US" noProof="0" dirty="0" smtClean="0"/>
          </a:p>
          <a:p>
            <a:pPr lvl="0"/>
            <a:r>
              <a:rPr lang="en-US" noProof="0" dirty="0" smtClean="0"/>
              <a:t>	Drag picture to placeholder or click icon to add</a:t>
            </a:r>
            <a:endParaRPr lang="en-US" noProof="0" dirty="0"/>
          </a:p>
        </p:txBody>
      </p:sp>
      <p:sp>
        <p:nvSpPr>
          <p:cNvPr id="39" name="Picture Placeholder 25"/>
          <p:cNvSpPr>
            <a:spLocks noGrp="1"/>
          </p:cNvSpPr>
          <p:nvPr>
            <p:ph type="pic" sz="quarter" idx="12" hasCustomPrompt="1"/>
          </p:nvPr>
        </p:nvSpPr>
        <p:spPr>
          <a:xfrm>
            <a:off x="8116671" y="2163193"/>
            <a:ext cx="3074624" cy="3074624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 smtClean="0"/>
              <a:t>	</a:t>
            </a:r>
          </a:p>
          <a:p>
            <a:pPr lvl="0"/>
            <a:endParaRPr lang="en-US" noProof="0" dirty="0" smtClean="0"/>
          </a:p>
          <a:p>
            <a:pPr lvl="0"/>
            <a:endParaRPr lang="en-US" noProof="0" dirty="0" smtClean="0"/>
          </a:p>
          <a:p>
            <a:pPr lvl="0"/>
            <a:endParaRPr lang="en-US" noProof="0" dirty="0" smtClean="0"/>
          </a:p>
          <a:p>
            <a:pPr lvl="0"/>
            <a:r>
              <a:rPr lang="en-US" noProof="0" dirty="0" smtClean="0"/>
              <a:t>	Drag picture to placeholder or click icon to add</a:t>
            </a:r>
            <a:endParaRPr lang="en-US" noProof="0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51730" y="5164185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4582424" y="5161589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8135114" y="5161589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GB" dirty="0" smtClean="0"/>
              <a:t>Text Goes Here</a:t>
            </a:r>
          </a:p>
        </p:txBody>
      </p:sp>
    </p:spTree>
    <p:extLst/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666751" y="4645361"/>
            <a:ext cx="10852149" cy="674544"/>
          </a:xfrm>
          <a:prstGeom prst="rect">
            <a:avLst/>
          </a:prstGeom>
          <a:solidFill>
            <a:schemeClr val="bg1">
              <a:alpha val="70000"/>
            </a:schemeClr>
          </a:solidFill>
          <a:extLst/>
        </p:spPr>
        <p:txBody>
          <a:bodyPr wrap="square" lIns="10800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30394" indent="0">
              <a:lnSpc>
                <a:spcPts val="4907"/>
              </a:lnSpc>
              <a:spcBef>
                <a:spcPts val="0"/>
              </a:spcBef>
              <a:buNone/>
              <a:defRPr sz="3200" i="1"/>
            </a:lvl1pPr>
          </a:lstStyle>
          <a:p>
            <a:pPr lvl="0"/>
            <a:r>
              <a:rPr lang="en-GB" dirty="0" smtClean="0"/>
              <a:t>Text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4" y="401383"/>
            <a:ext cx="11417563" cy="3389567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rgbClr val="676767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598380" y="4072691"/>
            <a:ext cx="11152315" cy="716158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7" baseline="0">
                <a:solidFill>
                  <a:srgbClr val="676767"/>
                </a:solidFill>
              </a:defRPr>
            </a:lvl1pPr>
          </a:lstStyle>
          <a:p>
            <a:pPr lvl="0"/>
            <a:r>
              <a:rPr lang="en-GB" dirty="0" smtClean="0"/>
              <a:t>Text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2"/>
            <a:ext cx="11307184" cy="5688861"/>
          </a:xfrm>
          <a:prstGeom prst="rect">
            <a:avLst/>
          </a:prstGeom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3067" y="795867"/>
            <a:ext cx="7131051" cy="40047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23067" y="4794251"/>
            <a:ext cx="7128933" cy="996949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2533651" y="795528"/>
            <a:ext cx="7105651" cy="400507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754495" y="4873439"/>
            <a:ext cx="6765427" cy="838200"/>
          </a:xfrm>
        </p:spPr>
        <p:txBody>
          <a:bodyPr anchor="ctr"/>
          <a:lstStyle>
            <a:lvl1pPr>
              <a:defRPr sz="2667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GB" dirty="0" smtClean="0"/>
              <a:t>Click to edit title</a:t>
            </a:r>
            <a:endParaRPr lang="en-US" dirty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white">
          <a:xfrm>
            <a:off x="0" y="0"/>
            <a:ext cx="12192000" cy="177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2" tIns="45717" rIns="91432" bIns="45717" anchor="ctr"/>
          <a:lstStyle/>
          <a:p>
            <a:endParaRPr lang="en-US" sz="240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hidden">
          <a:xfrm>
            <a:off x="0" y="0"/>
            <a:ext cx="12192000" cy="177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2" tIns="45717" rIns="91432" bIns="45717" anchor="ctr"/>
          <a:lstStyle/>
          <a:p>
            <a:endParaRPr lang="en-US" sz="240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554" y="4279401"/>
            <a:ext cx="6246489" cy="384175"/>
          </a:xfrm>
          <a:prstGeom prst="rect">
            <a:avLst/>
          </a:prstGeom>
        </p:spPr>
        <p:txBody>
          <a:bodyPr vert="horz" lIns="68574" tIns="34288" rIns="68574" bIns="34288" rtlCol="0">
            <a:noAutofit/>
          </a:bodyPr>
          <a:lstStyle>
            <a:lvl1pPr marL="0" indent="0" algn="l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400" kern="1200" baseline="0" dirty="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Presenter Name and Title Go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701" y="3282703"/>
            <a:ext cx="6283409" cy="1022351"/>
          </a:xfrm>
        </p:spPr>
        <p:txBody>
          <a:bodyPr lIns="61715" tIns="34288" rIns="61715" bIns="34288" rtlCol="0" anchor="b">
            <a:noAutofit/>
          </a:bodyPr>
          <a:lstStyle>
            <a:lvl1pPr marL="0" indent="0" algn="l" defTabSz="91430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6933" b="0" kern="1200" spc="0" baseline="0" dirty="0">
                <a:solidFill>
                  <a:srgbClr val="3E6BB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Demo Title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7387175" y="1917701"/>
            <a:ext cx="3568700" cy="2889251"/>
          </a:xfrm>
          <a:prstGeom prst="rect">
            <a:avLst/>
          </a:prstGeom>
        </p:spPr>
        <p:txBody>
          <a:bodyPr lIns="91420" tIns="45710" rIns="91420" bIns="45710" anchor="ctr" anchorCtr="1"/>
          <a:lstStyle>
            <a:lvl1pPr marL="0" indent="0" algn="ctr">
              <a:buNone/>
              <a:defRPr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_top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33067" y="311151"/>
            <a:ext cx="4364567" cy="24595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733321" y="310896"/>
            <a:ext cx="4364736" cy="245973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vert="horz" lIns="68577" tIns="34289" rIns="68577" bIns="34289" rtlCol="0" anchor="ctr" anchorCtr="0">
            <a:normAutofit/>
          </a:bodyPr>
          <a:lstStyle>
            <a:lvl1pPr marL="0" indent="0" algn="ctr" defTabSz="914346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574581" y="3307591"/>
            <a:ext cx="8973153" cy="2152559"/>
          </a:xfrm>
        </p:spPr>
        <p:txBody>
          <a:bodyPr>
            <a:noAutofit/>
          </a:bodyPr>
          <a:lstStyle>
            <a:lvl1pPr marL="0" marR="0" indent="0" algn="l" defTabSz="914346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GB" dirty="0" smtClean="0"/>
              <a:t>Click to edit title</a:t>
            </a:r>
            <a:endParaRPr lang="en-US" dirty="0" smtClean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_right s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56917" y="728810"/>
            <a:ext cx="4840816" cy="515975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6656832" y="728979"/>
            <a:ext cx="4840224" cy="515975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2968AF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583559" y="728980"/>
            <a:ext cx="5799891" cy="1085313"/>
          </a:xfrm>
        </p:spPr>
        <p:txBody>
          <a:bodyPr wrap="none" anchor="t" anchorCtr="0">
            <a:noAutofit/>
          </a:bodyPr>
          <a:lstStyle>
            <a:lvl1pPr>
              <a:lnSpc>
                <a:spcPct val="90000"/>
              </a:lnSpc>
              <a:defRPr sz="3333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 smtClean="0"/>
              <a:t>Click to edit title</a:t>
            </a:r>
            <a:endParaRPr lang="en-US" dirty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891617" y="311152"/>
            <a:ext cx="43582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6617" y="311152"/>
            <a:ext cx="43836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6985" y="311151"/>
            <a:ext cx="2451100" cy="13081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46618" y="3028952"/>
            <a:ext cx="3363383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81967" y="3028952"/>
            <a:ext cx="5367867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306985" y="1682751"/>
            <a:ext cx="2451100" cy="344381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306985" y="5183717"/>
            <a:ext cx="2451100" cy="13038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>
              <a:latin typeface="CiscoSans"/>
              <a:cs typeface="CiscoSans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4891994" y="311151"/>
            <a:ext cx="435714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baseline="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27771" y="311151"/>
            <a:ext cx="440266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9306444" y="311151"/>
            <a:ext cx="2451640" cy="13081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/>
          </p:nvPr>
        </p:nvSpPr>
        <p:spPr>
          <a:xfrm>
            <a:off x="427765" y="3028958"/>
            <a:ext cx="3383227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877779" y="3028958"/>
            <a:ext cx="5371355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9306444" y="1676401"/>
            <a:ext cx="2451640" cy="344941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9306444" y="5182964"/>
            <a:ext cx="2451640" cy="13049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704851" y="777240"/>
            <a:ext cx="10886575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kern="1200" baseline="0" smtClean="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smtClean="0"/>
              <a:t>Click icon to add media</a:t>
            </a:r>
            <a:endParaRPr lang="en-US" noProof="0" dirty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905785" y="778669"/>
            <a:ext cx="5899416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kern="120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smtClean="0"/>
              <a:t>Click icon to add media</a:t>
            </a:r>
            <a:endParaRPr lang="en-US" noProof="0" dirty="0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gradFill rotWithShape="1">
          <a:gsLst>
            <a:gs pos="0">
              <a:srgbClr val="35A2D6"/>
            </a:gs>
            <a:gs pos="999">
              <a:srgbClr val="35A2D6"/>
            </a:gs>
            <a:gs pos="100000">
              <a:srgbClr val="2968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6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6" descr="pref_1-line_logo+tagline-rt-white-CMYK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6118" y="2190751"/>
            <a:ext cx="11679767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Closing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288" y="-3428"/>
            <a:ext cx="12200575" cy="6864856"/>
          </a:xfrm>
          <a:prstGeom prst="rect">
            <a:avLst/>
          </a:prstGeom>
        </p:spPr>
      </p:pic>
      <p:pic>
        <p:nvPicPr>
          <p:cNvPr id="17" name="Picture 16" descr="pref_1-line_logo+tagline-rt-white-CMYK.ai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lum bright="-100000" contrast="-100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660" y="2191512"/>
            <a:ext cx="11680680" cy="2474976"/>
          </a:xfrm>
          <a:prstGeom prst="rect">
            <a:avLst/>
          </a:prstGeom>
        </p:spPr>
      </p:pic>
    </p:spTree>
    <p:extLst/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0C3BFA93-D293-7640-BDB3-EB1380D8D8C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DFB6D0C7-519A-F04B-9A00-4342C2B361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/>
          <a:lstStyle/>
          <a:p>
            <a:fld id="{0C3BFA93-D293-7640-BDB3-EB1380D8D8C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DFB6D0C7-519A-F04B-9A00-4342C2B36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62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gradFill rotWithShape="0">
          <a:gsLst>
            <a:gs pos="0">
              <a:srgbClr val="36A4D7"/>
            </a:gs>
            <a:gs pos="99001">
              <a:srgbClr val="2D5AA3"/>
            </a:gs>
            <a:gs pos="100000">
              <a:srgbClr val="2D5AA3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4627" y="6323876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800" dirty="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2015  </a:t>
            </a:r>
            <a:r>
              <a:rPr lang="en-US" sz="8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pic>
        <p:nvPicPr>
          <p:cNvPr id="10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2" cstate="screen">
            <a:biLevel thresh="25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167697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/>
          <a:lstStyle/>
          <a:p>
            <a:fld id="{0C3BFA93-D293-7640-BDB3-EB1380D8D8C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DFB6D0C7-519A-F04B-9A00-4342C2B36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874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E132-F177-2246-90F7-1B2DE1A65BE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9E20A-D13F-EA40-B418-2A15503D9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3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white">
          <a:xfrm>
            <a:off x="0" y="0"/>
            <a:ext cx="12192000" cy="177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endParaRPr lang="en-US" sz="2400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hidden">
          <a:xfrm>
            <a:off x="0" y="0"/>
            <a:ext cx="12192000" cy="177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endParaRPr lang="en-US" sz="24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rgbClr val="3E6BB4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 smtClean="0"/>
              <a:t>Section Title Goes Here</a:t>
            </a:r>
            <a:endParaRPr lang="en-US" dirty="0"/>
          </a:p>
        </p:txBody>
      </p:sp>
    </p:spTree>
    <p:extLst/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883" y="1797051"/>
            <a:ext cx="11040076" cy="4098595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910" marR="0" indent="-380910" algn="ctr" defTabSz="60945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GB" dirty="0" smtClean="0"/>
              <a:t>Click to edit text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4933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76179" indent="0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None/>
              <a:defRPr sz="4933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389377" indent="0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None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68171" indent="0">
              <a:buClr>
                <a:schemeClr val="tx1"/>
              </a:buClr>
              <a:buSzPct val="80000"/>
              <a:buFont typeface="Arial"/>
              <a:buNone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86135" indent="0">
              <a:buClr>
                <a:schemeClr val="tx1"/>
              </a:buClr>
              <a:buSzPct val="80000"/>
              <a:buFont typeface="Arial"/>
              <a:buNone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218916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</p:spTree>
    <p:extLst/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9547" y="1194135"/>
            <a:ext cx="1119831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76179" indent="0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None/>
              <a:defRPr sz="4933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389377" indent="0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None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68171" indent="0">
              <a:buClr>
                <a:schemeClr val="tx1"/>
              </a:buClr>
              <a:buSzPct val="80000"/>
              <a:buFont typeface="Arial"/>
              <a:buNone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86135" indent="0">
              <a:buClr>
                <a:schemeClr val="tx1"/>
              </a:buClr>
              <a:buSzPct val="80000"/>
              <a:buFont typeface="Arial"/>
              <a:buNone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218916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 smtClean="0"/>
              <a:t>Click to edit Text</a:t>
            </a:r>
          </a:p>
        </p:txBody>
      </p:sp>
    </p:spTree>
    <p:extLst/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theme" Target="../theme/theme1.xml"/><Relationship Id="rId4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Title Goes Here</a:t>
            </a:r>
            <a:endParaRPr lang="en-GB" dirty="0"/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11354627" y="6323876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© </a:t>
            </a:r>
            <a:r>
              <a:rPr lang="en-US" sz="800" dirty="0" smtClean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2015  </a:t>
            </a:r>
            <a:r>
              <a:rPr lang="en-US" sz="8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Cisco and/or its affiliates. All rights reserved.   Cisco Confidential</a:t>
            </a:r>
          </a:p>
        </p:txBody>
      </p:sp>
      <p:pic>
        <p:nvPicPr>
          <p:cNvPr id="7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4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167697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311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1" r:id="rId1"/>
    <p:sldLayoutId id="2147484182" r:id="rId2"/>
    <p:sldLayoutId id="2147484183" r:id="rId3"/>
    <p:sldLayoutId id="2147484184" r:id="rId4"/>
    <p:sldLayoutId id="2147484185" r:id="rId5"/>
    <p:sldLayoutId id="2147484186" r:id="rId6"/>
    <p:sldLayoutId id="2147484187" r:id="rId7"/>
    <p:sldLayoutId id="2147484188" r:id="rId8"/>
    <p:sldLayoutId id="2147484189" r:id="rId9"/>
    <p:sldLayoutId id="2147484190" r:id="rId10"/>
    <p:sldLayoutId id="2147484191" r:id="rId11"/>
    <p:sldLayoutId id="2147484192" r:id="rId12"/>
    <p:sldLayoutId id="2147484193" r:id="rId13"/>
    <p:sldLayoutId id="2147484194" r:id="rId14"/>
    <p:sldLayoutId id="2147484195" r:id="rId15"/>
    <p:sldLayoutId id="2147484196" r:id="rId16"/>
    <p:sldLayoutId id="2147484197" r:id="rId17"/>
    <p:sldLayoutId id="2147484198" r:id="rId18"/>
    <p:sldLayoutId id="2147484199" r:id="rId19"/>
    <p:sldLayoutId id="2147484200" r:id="rId20"/>
    <p:sldLayoutId id="2147484201" r:id="rId21"/>
    <p:sldLayoutId id="2147484202" r:id="rId22"/>
    <p:sldLayoutId id="2147484203" r:id="rId23"/>
    <p:sldLayoutId id="2147484204" r:id="rId24"/>
    <p:sldLayoutId id="2147484205" r:id="rId25"/>
    <p:sldLayoutId id="2147484206" r:id="rId26"/>
    <p:sldLayoutId id="2147484207" r:id="rId27"/>
    <p:sldLayoutId id="2147484208" r:id="rId28"/>
    <p:sldLayoutId id="2147484209" r:id="rId29"/>
    <p:sldLayoutId id="2147484210" r:id="rId30"/>
    <p:sldLayoutId id="2147484211" r:id="rId31"/>
    <p:sldLayoutId id="2147484212" r:id="rId32"/>
    <p:sldLayoutId id="2147484213" r:id="rId33"/>
    <p:sldLayoutId id="2147484214" r:id="rId34"/>
    <p:sldLayoutId id="2147484215" r:id="rId35"/>
    <p:sldLayoutId id="2147484216" r:id="rId36"/>
    <p:sldLayoutId id="2147484217" r:id="rId37"/>
    <p:sldLayoutId id="2147484218" r:id="rId38"/>
    <p:sldLayoutId id="2147484219" r:id="rId39"/>
    <p:sldLayoutId id="2147484220" r:id="rId40"/>
    <p:sldLayoutId id="2147484221" r:id="rId41"/>
  </p:sldLayoutIdLst>
  <p:transition spd="slow">
    <p:wipe/>
  </p:transition>
  <p:timing>
    <p:tnLst>
      <p:par>
        <p:cTn id="1" dur="indefinite" restart="never" nodeType="tmRoot"/>
      </p:par>
    </p:tnLst>
  </p:timing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4267" kern="1200" dirty="0">
          <a:solidFill>
            <a:srgbClr val="676767"/>
          </a:solidFill>
          <a:latin typeface="+mj-lt"/>
          <a:ea typeface="ＭＳ Ｐゴシック" charset="0"/>
          <a:cs typeface="CiscoSans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 </a:t>
            </a:r>
            <a:br>
              <a:rPr lang="en-US" altLang="zh-CN" dirty="0" smtClean="0"/>
            </a:br>
            <a:r>
              <a:rPr lang="en-US" altLang="zh-CN" dirty="0" smtClean="0"/>
              <a:t>SERVICE DIAGNOSTIC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4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8146" y="1904837"/>
            <a:ext cx="10058400" cy="4050792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zh-CN" dirty="0"/>
              <a:t>Replication</a:t>
            </a:r>
            <a:endParaRPr lang="en-US" altLang="zh-CN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altLang="zh-CN" dirty="0" smtClean="0"/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Failover</a:t>
            </a:r>
          </a:p>
          <a:p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759200" y="4100976"/>
            <a:ext cx="6821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altLang="zh-CN" dirty="0" smtClean="0"/>
              <a:t>Automatic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sentinel</a:t>
            </a:r>
            <a:r>
              <a:rPr lang="zh-CN" altLang="en-US" dirty="0" smtClean="0"/>
              <a:t> </a:t>
            </a:r>
            <a:r>
              <a:rPr lang="en-US" altLang="zh-CN" dirty="0" smtClean="0"/>
              <a:t>(for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master-slave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topology)</a:t>
            </a:r>
          </a:p>
          <a:p>
            <a:pPr marL="285750" indent="-285750">
              <a:buFont typeface="Wingdings" charset="2"/>
              <a:buChar char="§"/>
            </a:pPr>
            <a:r>
              <a:rPr lang="en-US" altLang="zh-CN" dirty="0" smtClean="0"/>
              <a:t>Automatic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(for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topology)</a:t>
            </a:r>
          </a:p>
          <a:p>
            <a:pPr marL="285750" indent="-285750">
              <a:buFont typeface="Wingdings" charset="2"/>
              <a:buChar char="§"/>
            </a:pPr>
            <a:r>
              <a:rPr lang="en-US" altLang="zh-CN" dirty="0" smtClean="0"/>
              <a:t>Manual	</a:t>
            </a:r>
            <a:endParaRPr lang="en-US" dirty="0"/>
          </a:p>
        </p:txBody>
      </p:sp>
      <p:sp>
        <p:nvSpPr>
          <p:cNvPr id="24" name="Magnetic Disk 23"/>
          <p:cNvSpPr/>
          <p:nvPr/>
        </p:nvSpPr>
        <p:spPr>
          <a:xfrm>
            <a:off x="1355749" y="4224925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Redis</a:t>
            </a:r>
            <a:endParaRPr lang="en-US" dirty="0"/>
          </a:p>
        </p:txBody>
      </p:sp>
      <p:sp>
        <p:nvSpPr>
          <p:cNvPr id="25" name="Magnetic Disk 24"/>
          <p:cNvSpPr/>
          <p:nvPr/>
        </p:nvSpPr>
        <p:spPr>
          <a:xfrm>
            <a:off x="1355748" y="4643880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Redis</a:t>
            </a:r>
            <a:endParaRPr lang="en-US" dirty="0"/>
          </a:p>
        </p:txBody>
      </p:sp>
      <p:sp>
        <p:nvSpPr>
          <p:cNvPr id="26" name="Magnetic Disk 25"/>
          <p:cNvSpPr/>
          <p:nvPr/>
        </p:nvSpPr>
        <p:spPr>
          <a:xfrm>
            <a:off x="1355747" y="5045997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Redis</a:t>
            </a:r>
            <a:endParaRPr lang="en-US" dirty="0"/>
          </a:p>
        </p:txBody>
      </p:sp>
      <p:sp>
        <p:nvSpPr>
          <p:cNvPr id="27" name="Magnetic Disk 26"/>
          <p:cNvSpPr/>
          <p:nvPr/>
        </p:nvSpPr>
        <p:spPr>
          <a:xfrm>
            <a:off x="2665319" y="5045997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Redis</a:t>
            </a:r>
            <a:endParaRPr lang="en-US" dirty="0"/>
          </a:p>
        </p:txBody>
      </p:sp>
      <p:cxnSp>
        <p:nvCxnSpPr>
          <p:cNvPr id="9" name="Straight Arrow Connector 8"/>
          <p:cNvCxnSpPr>
            <a:stCxn id="26" idx="4"/>
            <a:endCxn id="27" idx="2"/>
          </p:cNvCxnSpPr>
          <p:nvPr/>
        </p:nvCxnSpPr>
        <p:spPr>
          <a:xfrm>
            <a:off x="2379420" y="5229766"/>
            <a:ext cx="285899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gnetic Disk 14"/>
          <p:cNvSpPr/>
          <p:nvPr/>
        </p:nvSpPr>
        <p:spPr>
          <a:xfrm>
            <a:off x="1337714" y="2523970"/>
            <a:ext cx="926515" cy="481455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Master</a:t>
            </a:r>
            <a:endParaRPr lang="en-US" dirty="0"/>
          </a:p>
        </p:txBody>
      </p:sp>
      <p:sp>
        <p:nvSpPr>
          <p:cNvPr id="16" name="Magnetic Disk 15"/>
          <p:cNvSpPr/>
          <p:nvPr/>
        </p:nvSpPr>
        <p:spPr>
          <a:xfrm>
            <a:off x="2531821" y="2370904"/>
            <a:ext cx="893550" cy="387562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Slave</a:t>
            </a:r>
            <a:endParaRPr lang="en-US" dirty="0"/>
          </a:p>
        </p:txBody>
      </p:sp>
      <p:sp>
        <p:nvSpPr>
          <p:cNvPr id="17" name="Magnetic Disk 16"/>
          <p:cNvSpPr/>
          <p:nvPr/>
        </p:nvSpPr>
        <p:spPr>
          <a:xfrm>
            <a:off x="2531821" y="2757727"/>
            <a:ext cx="888600" cy="408311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Slave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264229" y="2564685"/>
            <a:ext cx="267592" cy="193781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64229" y="2764698"/>
            <a:ext cx="267592" cy="197185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759200" y="2356389"/>
            <a:ext cx="6821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known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master,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instances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known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slaves,</a:t>
            </a:r>
            <a:r>
              <a:rPr lang="zh-CN" altLang="en-US" dirty="0" smtClean="0"/>
              <a:t>  </a:t>
            </a:r>
            <a:r>
              <a:rPr lang="en-US" altLang="zh-CN" dirty="0" smtClean="0"/>
              <a:t>become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copies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master.	</a:t>
            </a:r>
            <a:endParaRPr lang="en-US" dirty="0"/>
          </a:p>
        </p:txBody>
      </p:sp>
      <p:sp>
        <p:nvSpPr>
          <p:cNvPr id="4" name="Multiply 3"/>
          <p:cNvSpPr/>
          <p:nvPr/>
        </p:nvSpPr>
        <p:spPr>
          <a:xfrm>
            <a:off x="1657031" y="5184935"/>
            <a:ext cx="421105" cy="457197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736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KEY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Persistence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altLang="zh-CN" dirty="0" smtClean="0"/>
              <a:t>Partitioning</a:t>
            </a:r>
          </a:p>
          <a:p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1419725" y="2755230"/>
            <a:ext cx="844504" cy="481455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Redis</a:t>
            </a:r>
            <a:endParaRPr lang="en-US" dirty="0"/>
          </a:p>
        </p:txBody>
      </p:sp>
      <p:sp>
        <p:nvSpPr>
          <p:cNvPr id="5" name="Trapezoid 4"/>
          <p:cNvSpPr/>
          <p:nvPr/>
        </p:nvSpPr>
        <p:spPr>
          <a:xfrm>
            <a:off x="2569029" y="2755230"/>
            <a:ext cx="856342" cy="481455"/>
          </a:xfrm>
          <a:prstGeom prst="trapezoid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Disk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264229" y="2995958"/>
            <a:ext cx="364982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59200" y="2550695"/>
            <a:ext cx="7369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provides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mechanisms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deal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persistence: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snapshots(RDB)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append-only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files(AOF).</a:t>
            </a:r>
            <a:endParaRPr lang="en-US" dirty="0"/>
          </a:p>
        </p:txBody>
      </p:sp>
      <p:sp>
        <p:nvSpPr>
          <p:cNvPr id="8" name="Magnetic Disk 7"/>
          <p:cNvSpPr/>
          <p:nvPr/>
        </p:nvSpPr>
        <p:spPr>
          <a:xfrm>
            <a:off x="1333977" y="4004356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Master</a:t>
            </a:r>
            <a:endParaRPr lang="en-US" dirty="0"/>
          </a:p>
        </p:txBody>
      </p:sp>
      <p:sp>
        <p:nvSpPr>
          <p:cNvPr id="9" name="Magnetic Disk 8"/>
          <p:cNvSpPr/>
          <p:nvPr/>
        </p:nvSpPr>
        <p:spPr>
          <a:xfrm>
            <a:off x="1333975" y="4765268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Master</a:t>
            </a:r>
            <a:endParaRPr lang="en-US" dirty="0"/>
          </a:p>
        </p:txBody>
      </p:sp>
      <p:sp>
        <p:nvSpPr>
          <p:cNvPr id="10" name="Magnetic Disk 9"/>
          <p:cNvSpPr/>
          <p:nvPr/>
        </p:nvSpPr>
        <p:spPr>
          <a:xfrm>
            <a:off x="1333977" y="4389371"/>
            <a:ext cx="1023673" cy="367537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Master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759200" y="4028419"/>
            <a:ext cx="7369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Breaking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across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hosts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871" y="2076182"/>
            <a:ext cx="4494901" cy="4278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721" y="1579987"/>
            <a:ext cx="10058400" cy="4050792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zh-CN" sz="2400" b="1" dirty="0" smtClean="0"/>
              <a:t>Master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+</a:t>
            </a:r>
            <a:r>
              <a:rPr lang="zh-CN" altLang="en-US" sz="2400" b="1" dirty="0" smtClean="0"/>
              <a:t> </a:t>
            </a:r>
            <a:r>
              <a:rPr lang="en-US" altLang="zh-CN" sz="2400" b="1" dirty="0"/>
              <a:t>S</a:t>
            </a:r>
            <a:r>
              <a:rPr lang="en-US" altLang="zh-CN" sz="2400" b="1" dirty="0" smtClean="0"/>
              <a:t>lave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+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Sentinel</a:t>
            </a:r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623013" y="3175695"/>
            <a:ext cx="1720382" cy="3180596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" name="Rounded Rectangle 5"/>
          <p:cNvSpPr/>
          <p:nvPr/>
        </p:nvSpPr>
        <p:spPr>
          <a:xfrm>
            <a:off x="4532023" y="3171680"/>
            <a:ext cx="2804749" cy="3180596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648607" y="2822027"/>
            <a:ext cx="78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SJ</a:t>
            </a:r>
            <a:r>
              <a:rPr lang="en-US" altLang="zh-CN" dirty="0"/>
              <a:t>C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32331" y="2806363"/>
            <a:ext cx="904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DFW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62253" y="4114801"/>
            <a:ext cx="961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monitor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1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SENTINEL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9224" y="2068294"/>
            <a:ext cx="4316624" cy="40513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147346" y="1702676"/>
            <a:ext cx="0" cy="42724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574" y="1901277"/>
            <a:ext cx="4453533" cy="407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4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GenericObjectPoolConfig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= new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GenericObjectPoolConfig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config.setMaxTotal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(200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config.setMaxIdle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(8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config.setTestOnBorrow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(true);</a:t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config.setTestOnReturn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(true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800" i="1" dirty="0" err="1">
                <a:latin typeface="Consolas" charset="0"/>
                <a:ea typeface="Consolas" charset="0"/>
                <a:cs typeface="Consolas" charset="0"/>
              </a:rPr>
              <a:t>jedisPool</a:t>
            </a:r>
            <a:r>
              <a:rPr lang="en-US" sz="1800" i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= new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JedisSentinelPool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ServerConfig.</a:t>
            </a:r>
            <a:r>
              <a:rPr lang="en-US" sz="1800" i="1" dirty="0" err="1">
                <a:latin typeface="Consolas" charset="0"/>
                <a:ea typeface="Consolas" charset="0"/>
                <a:cs typeface="Consolas" charset="0"/>
              </a:rPr>
              <a:t>getInstance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redisMasterName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, sentinels,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config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, 20000,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ServerConfig.</a:t>
            </a:r>
            <a:r>
              <a:rPr lang="en-US" sz="1800" i="1" dirty="0" err="1">
                <a:latin typeface="Consolas" charset="0"/>
                <a:ea typeface="Consolas" charset="0"/>
                <a:cs typeface="Consolas" charset="0"/>
              </a:rPr>
              <a:t>getInstance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redisAuth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64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72343"/>
            <a:ext cx="10058400" cy="455748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sz="2600" dirty="0" smtClean="0"/>
              <a:t>Transaction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Multi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/>
              <a:t> </a:t>
            </a:r>
            <a:r>
              <a:rPr lang="en-US" altLang="zh-CN" dirty="0" smtClean="0"/>
              <a:t>Watch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Exec</a:t>
            </a:r>
          </a:p>
          <a:p>
            <a:pPr marL="822960" lvl="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jedis.watch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(key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Transaction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tx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jedis.multi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tx.set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(key,</a:t>
            </a:r>
            <a:r>
              <a:rPr lang="mr-IN" sz="1500" dirty="0">
                <a:latin typeface="Consolas" charset="0"/>
                <a:ea typeface="Consolas" charset="0"/>
                <a:cs typeface="Consolas" charset="0"/>
              </a:rPr>
              <a:t>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mr-IN" sz="1500" dirty="0">
                <a:latin typeface="Consolas" charset="0"/>
                <a:ea typeface="Consolas" charset="0"/>
                <a:cs typeface="Consolas" charset="0"/>
              </a:rPr>
              <a:t>"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List&lt;Object&gt; e =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tx.exec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tx.close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14288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zh-CN" sz="2600" dirty="0" smtClean="0"/>
              <a:t>Efficiency</a:t>
            </a:r>
            <a:endParaRPr lang="en-US" sz="2600" dirty="0"/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Pipeline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Pipeline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pipeline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jedis.pipelined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 &lt; 100000;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++) {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pipeline.set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" +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, "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" + </a:t>
            </a:r>
            <a:r>
              <a:rPr lang="mr-IN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); 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822960" lvl="4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List&lt;Object&gt; results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pipeline.syncAndReturnAll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altLang="zh-CN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altLang="zh-CN" sz="1800" dirty="0" smtClean="0">
                <a:latin typeface="Consolas" charset="0"/>
                <a:ea typeface="Consolas" charset="0"/>
                <a:cs typeface="Consolas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35864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1497724" y="1292772"/>
            <a:ext cx="31531" cy="4493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920359" y="1292772"/>
            <a:ext cx="31531" cy="4493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7520152" y="1292771"/>
            <a:ext cx="31531" cy="4493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9942787" y="1292770"/>
            <a:ext cx="31531" cy="4493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6028" y="1450428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begin</a:t>
            </a:r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36028" y="1819760"/>
            <a:ext cx="8198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684581" y="1450428"/>
            <a:ext cx="81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begin</a:t>
            </a:r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684581" y="1819760"/>
            <a:ext cx="7370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94908" y="2870787"/>
            <a:ext cx="461665" cy="993227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704320" y="3398932"/>
            <a:ext cx="0" cy="993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5098" y="5092262"/>
            <a:ext cx="78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811098" y="3263723"/>
            <a:ext cx="78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652034" y="5461594"/>
            <a:ext cx="7826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703171" y="3651488"/>
            <a:ext cx="7826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1639614" y="1819760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1529255" y="2396359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585750" y="3000273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576553" y="4187512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1506523" y="3580235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1506523" y="4803830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7576645" y="1819760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7593724" y="2108059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593724" y="2431550"/>
            <a:ext cx="2280745" cy="576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7499591" y="2431550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7525637" y="2759561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7525637" y="3074269"/>
            <a:ext cx="2391104" cy="56755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087820" y="915862"/>
            <a:ext cx="851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client</a:t>
            </a:r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110248" y="923742"/>
            <a:ext cx="851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client</a:t>
            </a:r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597165" y="878215"/>
            <a:ext cx="108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redis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637988" y="923742"/>
            <a:ext cx="108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redis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1907626" y="489024"/>
            <a:ext cx="1744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 smtClean="0">
                <a:solidFill>
                  <a:srgbClr val="C00000"/>
                </a:solidFill>
              </a:rPr>
              <a:t>o pipelining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171791" y="622956"/>
            <a:ext cx="1371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pipelining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04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008" y="284088"/>
            <a:ext cx="8820403" cy="585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54454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45" y="439775"/>
            <a:ext cx="8706876" cy="54415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41832" y="4283242"/>
            <a:ext cx="2009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altLang="zh-CN" dirty="0" smtClean="0"/>
              <a:t>Key</a:t>
            </a:r>
            <a:r>
              <a:rPr lang="zh-CN" altLang="en-US" dirty="0" smtClean="0"/>
              <a:t> </a:t>
            </a:r>
            <a:r>
              <a:rPr lang="en-US" altLang="zh-CN" dirty="0" smtClean="0"/>
              <a:t>messages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altLang="zh-CN" dirty="0"/>
              <a:t>E</a:t>
            </a:r>
            <a:r>
              <a:rPr lang="en-US" altLang="zh-CN" dirty="0" smtClean="0"/>
              <a:t>vents</a:t>
            </a:r>
          </a:p>
          <a:p>
            <a:pPr marL="285750" indent="-285750">
              <a:buFont typeface="Wingdings" charset="2"/>
              <a:buChar char="§"/>
            </a:pPr>
            <a:r>
              <a:rPr lang="en-US" altLang="zh-CN" dirty="0" smtClean="0"/>
              <a:t>Pub-sub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19682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85" y="211937"/>
            <a:ext cx="9471959" cy="608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47375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sz="2800" dirty="0"/>
              <a:t>Overview</a:t>
            </a:r>
          </a:p>
          <a:p>
            <a:pPr>
              <a:buFont typeface="Wingdings" charset="2"/>
              <a:buChar char="§"/>
            </a:pPr>
            <a:r>
              <a:rPr lang="en-US" sz="2800" dirty="0" err="1"/>
              <a:t>Redis</a:t>
            </a:r>
            <a:endParaRPr lang="en-US" sz="2800" dirty="0"/>
          </a:p>
          <a:p>
            <a:pPr>
              <a:buFont typeface="Wingdings" charset="2"/>
              <a:buChar char="§"/>
            </a:pPr>
            <a:r>
              <a:rPr lang="en-US" altLang="zh-CN" sz="2800" dirty="0" smtClean="0"/>
              <a:t>Scalability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3513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b="1" dirty="0" smtClean="0"/>
              <a:t>Monitor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Health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check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smtClean="0"/>
              <a:t>MCT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Matrices</a:t>
            </a:r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err="1" smtClean="0"/>
              <a:t>RedisLive</a:t>
            </a:r>
            <a:endParaRPr lang="en-US" altLang="zh-CN" dirty="0" smtClean="0"/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err="1" smtClean="0"/>
              <a:t>AppDynamics</a:t>
            </a:r>
            <a:endParaRPr lang="en-US" altLang="zh-CN" dirty="0" smtClean="0"/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err="1" smtClean="0"/>
              <a:t>NewRelic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1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REDIS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979" y="2120900"/>
            <a:ext cx="9035716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6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10" y="1841166"/>
            <a:ext cx="5474369" cy="3103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789" y="1758173"/>
            <a:ext cx="5796881" cy="326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2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b="1" dirty="0" smtClean="0"/>
              <a:t>work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list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Remove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synchronization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controllers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jobs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controllers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sync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zh-CN" altLang="en-US" dirty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intervals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Failover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failback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Save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Redis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further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pressure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controller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consistency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controllers,</a:t>
            </a:r>
            <a:r>
              <a:rPr lang="zh-CN" altLang="en-US" dirty="0" smtClean="0"/>
              <a:t> </a:t>
            </a:r>
            <a:r>
              <a:rPr lang="en-US" altLang="zh-CN" dirty="0" smtClean="0"/>
              <a:t>making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controllers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</a:t>
            </a:r>
          </a:p>
        </p:txBody>
      </p:sp>
    </p:spTree>
    <p:extLst>
      <p:ext uri="{BB962C8B-B14F-4D97-AF65-F5344CB8AC3E}">
        <p14:creationId xmlns:p14="http://schemas.microsoft.com/office/powerpoint/2010/main" val="37917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GOSSIP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gossip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protocol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style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computer-to-computer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protocol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inspired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gossip</a:t>
            </a:r>
            <a:r>
              <a:rPr lang="zh-CN" altLang="en-US" dirty="0" smtClean="0"/>
              <a:t> </a:t>
            </a:r>
            <a:r>
              <a:rPr lang="en-US" altLang="zh-CN" dirty="0" smtClean="0"/>
              <a:t>seen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networks.</a:t>
            </a:r>
            <a:r>
              <a:rPr lang="zh-CN" altLang="en-US" dirty="0" smtClean="0"/>
              <a:t> </a:t>
            </a:r>
            <a:r>
              <a:rPr lang="en-US" altLang="zh-CN" dirty="0" smtClean="0"/>
              <a:t>Gossip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spreads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manner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similar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virus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biological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community.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Gossip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consistency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guarantee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consistency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methods</a:t>
            </a:r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smtClean="0"/>
              <a:t>Push</a:t>
            </a:r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smtClean="0"/>
              <a:t>Pull</a:t>
            </a:r>
          </a:p>
          <a:p>
            <a:pPr marL="651383" lvl="1" indent="-358775">
              <a:buFont typeface="Arial" charset="0"/>
              <a:buChar char="•"/>
            </a:pPr>
            <a:r>
              <a:rPr lang="en-US" altLang="zh-CN" dirty="0" smtClean="0"/>
              <a:t>Push</a:t>
            </a:r>
            <a:r>
              <a:rPr lang="zh-CN" altLang="en-US" dirty="0" smtClean="0"/>
              <a:t> </a:t>
            </a:r>
            <a:r>
              <a:rPr lang="en-US" altLang="zh-CN" dirty="0" smtClean="0"/>
              <a:t>/</a:t>
            </a:r>
            <a:r>
              <a:rPr lang="zh-CN" altLang="en-US" dirty="0" smtClean="0"/>
              <a:t> </a:t>
            </a:r>
            <a:r>
              <a:rPr lang="en-US" altLang="zh-CN" dirty="0" smtClean="0"/>
              <a:t>pull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Fault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tolerance,</a:t>
            </a:r>
            <a:r>
              <a:rPr lang="zh-CN" altLang="en-US" dirty="0" smtClean="0"/>
              <a:t> </a:t>
            </a:r>
            <a:r>
              <a:rPr lang="en-US" altLang="zh-CN" dirty="0" smtClean="0"/>
              <a:t>decentralization,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flexibility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expansion</a:t>
            </a:r>
          </a:p>
          <a:p>
            <a:pPr marL="358775" indent="-358775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04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GOSSIP</a:t>
            </a:r>
            <a:r>
              <a:rPr lang="zh-CN" altLang="en-US" dirty="0"/>
              <a:t> </a:t>
            </a:r>
            <a:r>
              <a:rPr lang="en-US" altLang="zh-CN" dirty="0"/>
              <a:t>PROTOCOL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353" y="2193599"/>
            <a:ext cx="5586329" cy="382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5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GOSSIP</a:t>
            </a:r>
            <a:r>
              <a:rPr lang="zh-CN" altLang="en-US" dirty="0"/>
              <a:t> </a:t>
            </a:r>
            <a:r>
              <a:rPr lang="en-US" altLang="zh-CN" dirty="0"/>
              <a:t>PROTOCOL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5913" y="2120900"/>
            <a:ext cx="5746524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3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GOSSIP</a:t>
            </a:r>
            <a:r>
              <a:rPr lang="zh-CN" altLang="en-US" dirty="0"/>
              <a:t> </a:t>
            </a:r>
            <a:r>
              <a:rPr lang="en-US" altLang="zh-CN" dirty="0"/>
              <a:t>PROTOCOL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2839" y="2120900"/>
            <a:ext cx="5292672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8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GOSSIP</a:t>
            </a:r>
            <a:r>
              <a:rPr lang="zh-CN" altLang="en-US" dirty="0"/>
              <a:t> </a:t>
            </a:r>
            <a:r>
              <a:rPr lang="en-US" altLang="zh-CN" dirty="0"/>
              <a:t>PROTOCOL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1119" y="2120900"/>
            <a:ext cx="5276111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COMMUNICATION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2400" b="1" dirty="0" smtClean="0"/>
              <a:t>A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normal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cluster</a:t>
            </a:r>
          </a:p>
          <a:p>
            <a:r>
              <a:rPr lang="en-US" i="1" dirty="0">
                <a:solidFill>
                  <a:srgbClr val="FF0000"/>
                </a:solidFill>
              </a:rPr>
              <a:t>live member</a:t>
            </a:r>
            <a:r>
              <a:rPr lang="en-US" i="1" dirty="0"/>
              <a:t> : [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='10.240.1.128', port=37000, id='10.240.1.128:18188',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='10.240.225.18', port=37000, id='10.240.225.18:18188',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='10.240.162.185', port=37000, id='10.240.162.185:18188',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='10.240.225.19', port=37000, id='10.240.225.19:18188',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='10.240.1.129', port=37000, id='10.240.1.129:18188',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='10.240.162.188', port=37000, id='10.240.162.188:18188', state=UP}]</a:t>
            </a:r>
            <a:br>
              <a:rPr lang="en-US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 dirty="0">
                <a:solidFill>
                  <a:srgbClr val="FF0000"/>
                </a:solidFill>
              </a:rPr>
              <a:t>dead member</a:t>
            </a:r>
            <a:r>
              <a:rPr lang="en-US" i="1" dirty="0"/>
              <a:t> : []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52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REDIS?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431" y="1199812"/>
            <a:ext cx="7697671" cy="499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8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COMMUNICATION</a:t>
            </a:r>
            <a:r>
              <a:rPr lang="zh-CN" altLang="en-US" dirty="0"/>
              <a:t> </a:t>
            </a:r>
            <a:r>
              <a:rPr lang="en-US" altLang="zh-CN" dirty="0"/>
              <a:t>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2400" b="1" dirty="0" smtClean="0"/>
              <a:t>An</a:t>
            </a:r>
            <a:r>
              <a:rPr lang="zh-CN" altLang="en-US" sz="2400" b="1" dirty="0" smtClean="0"/>
              <a:t> </a:t>
            </a:r>
            <a:r>
              <a:rPr lang="en-US" sz="2400" b="1" dirty="0"/>
              <a:t>unusual </a:t>
            </a:r>
            <a:r>
              <a:rPr lang="en-US" altLang="zh-CN" sz="2400" b="1" dirty="0" smtClean="0"/>
              <a:t>cluster</a:t>
            </a:r>
          </a:p>
          <a:p>
            <a:r>
              <a:rPr lang="en-US" i="1" dirty="0">
                <a:solidFill>
                  <a:srgbClr val="FF0000"/>
                </a:solidFill>
              </a:rPr>
              <a:t>live member</a:t>
            </a:r>
            <a:r>
              <a:rPr lang="en-US" i="1" dirty="0"/>
              <a:t> : [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='10.240.1.128', port=37000, id='10.240.1.128:18188',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='10.240.225.18', port=37000, id='10.240.225.18:18188',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='10.240.162.185', port=37000, id='10.240.162.185:18188', state=UP},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='10.240.162.188', port=37000, id='10.240.162.188:18188', state=UP}]</a:t>
            </a:r>
            <a:br>
              <a:rPr lang="en-US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 dirty="0">
                <a:solidFill>
                  <a:srgbClr val="FF0000"/>
                </a:solidFill>
              </a:rPr>
              <a:t>dead member</a:t>
            </a:r>
            <a:r>
              <a:rPr lang="en-US" i="1" dirty="0"/>
              <a:t> : [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='10.240.225.19', port=37000, id='10.240.225.19:18188', state=DOWN}, </a:t>
            </a:r>
            <a:r>
              <a:rPr lang="en-US" i="1" dirty="0" err="1"/>
              <a:t>GossipMember</a:t>
            </a:r>
            <a:r>
              <a:rPr lang="en-US" i="1" dirty="0"/>
              <a:t>{cluster='</a:t>
            </a:r>
            <a:r>
              <a:rPr lang="en-US" i="1" dirty="0" err="1"/>
              <a:t>logservice_gossip_cluster_ATS</a:t>
            </a:r>
            <a:r>
              <a:rPr lang="en-US" i="1" dirty="0"/>
              <a:t>', </a:t>
            </a:r>
            <a:r>
              <a:rPr lang="en-US" i="1" dirty="0" err="1"/>
              <a:t>ipAddress</a:t>
            </a:r>
            <a:r>
              <a:rPr lang="en-US" i="1" dirty="0"/>
              <a:t>='10.240.1.129', port=37000, id='10.240.1.129:18188', state=DOWN},]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86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61347" y="2286000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</a:t>
            </a:r>
            <a:r>
              <a:rPr lang="zh-CN" alt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871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REDIS?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589" y="1430868"/>
            <a:ext cx="6546254" cy="493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loud 166"/>
          <p:cNvSpPr/>
          <p:nvPr/>
        </p:nvSpPr>
        <p:spPr bwMode="auto">
          <a:xfrm>
            <a:off x="3756149" y="5393190"/>
            <a:ext cx="2187385" cy="831028"/>
          </a:xfrm>
          <a:prstGeom prst="cloud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r>
              <a:rPr lang="en-US" altLang="zh-CN" sz="1000" b="1" dirty="0">
                <a:solidFill>
                  <a:schemeClr val="bg1"/>
                </a:solidFill>
              </a:rPr>
              <a:t>   </a:t>
            </a:r>
            <a:r>
              <a:rPr lang="en-US" altLang="zh-CN" sz="1000" b="1" dirty="0">
                <a:solidFill>
                  <a:schemeClr val="accent1">
                    <a:lumMod val="75000"/>
                  </a:schemeClr>
                </a:solidFill>
              </a:rPr>
              <a:t>WebEx Cloud</a:t>
            </a:r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31" name="椭圆 28"/>
          <p:cNvSpPr/>
          <p:nvPr/>
        </p:nvSpPr>
        <p:spPr>
          <a:xfrm>
            <a:off x="4203395" y="5761671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SLIM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2" name="椭圆 29"/>
          <p:cNvSpPr/>
          <p:nvPr/>
        </p:nvSpPr>
        <p:spPr>
          <a:xfrm>
            <a:off x="4731894" y="5761671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ELK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3" name="Cloud 166"/>
          <p:cNvSpPr/>
          <p:nvPr/>
        </p:nvSpPr>
        <p:spPr bwMode="auto">
          <a:xfrm>
            <a:off x="6472032" y="5427031"/>
            <a:ext cx="2083082" cy="831028"/>
          </a:xfrm>
          <a:prstGeom prst="cloud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r>
              <a:rPr lang="en-US" altLang="zh-CN" sz="1000" b="1" dirty="0">
                <a:solidFill>
                  <a:schemeClr val="bg1"/>
                </a:solidFill>
              </a:rPr>
              <a:t>   </a:t>
            </a:r>
            <a:r>
              <a:rPr lang="en-US" altLang="zh-CN" sz="1000" b="1" dirty="0">
                <a:solidFill>
                  <a:schemeClr val="accent1">
                    <a:lumMod val="75000"/>
                  </a:schemeClr>
                </a:solidFill>
              </a:rPr>
              <a:t>Spark Cloud</a:t>
            </a:r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34" name="椭圆 28"/>
          <p:cNvSpPr/>
          <p:nvPr/>
        </p:nvSpPr>
        <p:spPr>
          <a:xfrm>
            <a:off x="6954135" y="5808704"/>
            <a:ext cx="58578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CDS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5" name="椭圆 29"/>
          <p:cNvSpPr/>
          <p:nvPr/>
        </p:nvSpPr>
        <p:spPr>
          <a:xfrm>
            <a:off x="7421974" y="5808704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ELK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17" name="Up-Down Arrow 16"/>
          <p:cNvSpPr/>
          <p:nvPr/>
        </p:nvSpPr>
        <p:spPr>
          <a:xfrm>
            <a:off x="4731894" y="5004011"/>
            <a:ext cx="178943" cy="402347"/>
          </a:xfrm>
          <a:prstGeom prst="upDownArrow">
            <a:avLst/>
          </a:prstGeom>
          <a:solidFill>
            <a:srgbClr val="0096D6"/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Up-Down Arrow 24"/>
          <p:cNvSpPr/>
          <p:nvPr/>
        </p:nvSpPr>
        <p:spPr>
          <a:xfrm>
            <a:off x="7334631" y="5024685"/>
            <a:ext cx="178943" cy="402347"/>
          </a:xfrm>
          <a:prstGeom prst="upDownArrow">
            <a:avLst/>
          </a:prstGeom>
          <a:solidFill>
            <a:srgbClr val="0096D6"/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879" y="470889"/>
            <a:ext cx="6719457" cy="453312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09103" y="116100"/>
            <a:ext cx="381226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cs typeface="Times New Roman" panose="02020603050405020304" pitchFamily="18" charset="0"/>
              </a:rPr>
              <a:t>High </a:t>
            </a:r>
            <a:r>
              <a:rPr lang="en-US" sz="2200" b="1" dirty="0" smtClean="0">
                <a:cs typeface="Times New Roman" panose="02020603050405020304" pitchFamily="18" charset="0"/>
              </a:rPr>
              <a:t>availability </a:t>
            </a:r>
            <a:r>
              <a:rPr lang="en-US" sz="2200" b="1" dirty="0">
                <a:cs typeface="Times New Roman" panose="02020603050405020304" pitchFamily="18" charset="0"/>
              </a:rPr>
              <a:t>across DC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404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loud 166"/>
          <p:cNvSpPr/>
          <p:nvPr/>
        </p:nvSpPr>
        <p:spPr bwMode="auto">
          <a:xfrm>
            <a:off x="3756149" y="5393190"/>
            <a:ext cx="2187385" cy="831028"/>
          </a:xfrm>
          <a:prstGeom prst="cloud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r>
              <a:rPr lang="en-US" altLang="zh-CN" sz="1000" b="1" dirty="0">
                <a:solidFill>
                  <a:schemeClr val="bg1"/>
                </a:solidFill>
              </a:rPr>
              <a:t>   </a:t>
            </a:r>
            <a:r>
              <a:rPr lang="en-US" altLang="zh-CN" sz="1000" b="1" dirty="0">
                <a:solidFill>
                  <a:schemeClr val="accent1">
                    <a:lumMod val="75000"/>
                  </a:schemeClr>
                </a:solidFill>
              </a:rPr>
              <a:t>WebEx Cloud</a:t>
            </a:r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31" name="椭圆 28"/>
          <p:cNvSpPr/>
          <p:nvPr/>
        </p:nvSpPr>
        <p:spPr>
          <a:xfrm>
            <a:off x="4203395" y="5761671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SLIM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2" name="椭圆 29"/>
          <p:cNvSpPr/>
          <p:nvPr/>
        </p:nvSpPr>
        <p:spPr>
          <a:xfrm>
            <a:off x="4731894" y="5761671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ELK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3" name="Cloud 166"/>
          <p:cNvSpPr/>
          <p:nvPr/>
        </p:nvSpPr>
        <p:spPr bwMode="auto">
          <a:xfrm>
            <a:off x="6472032" y="5427031"/>
            <a:ext cx="2083082" cy="831028"/>
          </a:xfrm>
          <a:prstGeom prst="cloud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r>
              <a:rPr lang="en-US" altLang="zh-CN" sz="1000" b="1" dirty="0">
                <a:solidFill>
                  <a:schemeClr val="bg1"/>
                </a:solidFill>
              </a:rPr>
              <a:t>   </a:t>
            </a:r>
            <a:r>
              <a:rPr lang="en-US" altLang="zh-CN" sz="1000" b="1" dirty="0">
                <a:solidFill>
                  <a:schemeClr val="accent1">
                    <a:lumMod val="75000"/>
                  </a:schemeClr>
                </a:solidFill>
              </a:rPr>
              <a:t>Spark Cloud</a:t>
            </a:r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34" name="椭圆 28"/>
          <p:cNvSpPr/>
          <p:nvPr/>
        </p:nvSpPr>
        <p:spPr>
          <a:xfrm>
            <a:off x="6954135" y="5808704"/>
            <a:ext cx="58578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CDS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35" name="椭圆 29"/>
          <p:cNvSpPr/>
          <p:nvPr/>
        </p:nvSpPr>
        <p:spPr>
          <a:xfrm>
            <a:off x="7421974" y="5808704"/>
            <a:ext cx="646447" cy="26347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b="1" dirty="0">
                <a:solidFill>
                  <a:schemeClr val="bg1"/>
                </a:solidFill>
              </a:rPr>
              <a:t>ELK</a:t>
            </a:r>
            <a:endParaRPr lang="zh-CN" altLang="en-US" sz="800" b="1" dirty="0">
              <a:solidFill>
                <a:schemeClr val="bg1"/>
              </a:solidFill>
            </a:endParaRPr>
          </a:p>
        </p:txBody>
      </p:sp>
      <p:sp>
        <p:nvSpPr>
          <p:cNvPr id="17" name="Up-Down Arrow 16"/>
          <p:cNvSpPr/>
          <p:nvPr/>
        </p:nvSpPr>
        <p:spPr>
          <a:xfrm>
            <a:off x="4731894" y="5004011"/>
            <a:ext cx="178943" cy="402347"/>
          </a:xfrm>
          <a:prstGeom prst="upDownArrow">
            <a:avLst/>
          </a:prstGeom>
          <a:solidFill>
            <a:srgbClr val="0096D6"/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Up-Down Arrow 24"/>
          <p:cNvSpPr/>
          <p:nvPr/>
        </p:nvSpPr>
        <p:spPr>
          <a:xfrm>
            <a:off x="7334631" y="5024685"/>
            <a:ext cx="178943" cy="402347"/>
          </a:xfrm>
          <a:prstGeom prst="upDownArrow">
            <a:avLst/>
          </a:prstGeom>
          <a:solidFill>
            <a:srgbClr val="0096D6"/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798" y="514692"/>
            <a:ext cx="6674538" cy="450999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10053" y="48129"/>
            <a:ext cx="425469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>
                <a:cs typeface="Times New Roman" panose="02020603050405020304" pitchFamily="18" charset="0"/>
              </a:rPr>
              <a:t>Horizontal </a:t>
            </a:r>
            <a:r>
              <a:rPr lang="en-US" sz="2200" b="1" dirty="0" smtClean="0">
                <a:cs typeface="Times New Roman" panose="02020603050405020304" pitchFamily="18" charset="0"/>
              </a:rPr>
              <a:t>capacity expansion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16074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5981" y="1579479"/>
            <a:ext cx="7442729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8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b="1" dirty="0" smtClean="0"/>
              <a:t>Benefits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Open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source,</a:t>
            </a:r>
            <a:r>
              <a:rPr lang="zh-CN" altLang="en-US" dirty="0" smtClean="0"/>
              <a:t> </a:t>
            </a:r>
            <a:r>
              <a:rPr lang="en-US" altLang="zh-CN" dirty="0" smtClean="0"/>
              <a:t>BSD</a:t>
            </a:r>
            <a:r>
              <a:rPr lang="zh-CN" altLang="en-US" dirty="0" smtClean="0"/>
              <a:t> </a:t>
            </a:r>
            <a:r>
              <a:rPr lang="en-US" altLang="zh-CN" dirty="0" smtClean="0"/>
              <a:t>licensed,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advanced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key-value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Support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rich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structures</a:t>
            </a:r>
          </a:p>
          <a:p>
            <a:pPr>
              <a:buFont typeface="Wingdings" charset="2"/>
              <a:buChar char="§"/>
            </a:pPr>
            <a:r>
              <a:rPr lang="en-US" altLang="zh-CN" dirty="0"/>
              <a:t>Suppor</a:t>
            </a:r>
            <a:r>
              <a:rPr lang="en-US" altLang="zh-CN" dirty="0" smtClean="0"/>
              <a:t>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persistence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</a:p>
          <a:p>
            <a:pPr>
              <a:buFont typeface="Wingdings" charset="2"/>
              <a:buChar char="§"/>
            </a:pP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production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68623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REDIS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6649694"/>
              </p:ext>
            </p:extLst>
          </p:nvPr>
        </p:nvGraphicFramePr>
        <p:xfrm>
          <a:off x="1069975" y="1386970"/>
          <a:ext cx="10058400" cy="451180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Redis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Memcached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Set(multi)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Get(multi)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✔️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Incr</a:t>
                      </a:r>
                      <a:r>
                        <a:rPr lang="en-US" altLang="zh-CN" dirty="0" smtClean="0"/>
                        <a:t>/</a:t>
                      </a:r>
                      <a:r>
                        <a:rPr lang="en-US" altLang="zh-CN" dirty="0" err="1" smtClean="0"/>
                        <a:t>decr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✔️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Delete</a:t>
                      </a:r>
                      <a:r>
                        <a:rPr lang="zh-CN" alt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✔️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Expiration</a:t>
                      </a:r>
                      <a:r>
                        <a:rPr lang="zh-CN" alt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✔️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Prepend/append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Range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queries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✔️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Data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Persistence</a:t>
                      </a:r>
                      <a:r>
                        <a:rPr lang="zh-CN" alt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Multi-thread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Replication</a:t>
                      </a:r>
                      <a:r>
                        <a:rPr lang="zh-CN" alt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✔️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490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sco">
  <a:themeElements>
    <a:clrScheme name="Cisco Blue">
      <a:dk1>
        <a:srgbClr val="676767"/>
      </a:dk1>
      <a:lt1>
        <a:srgbClr val="FFFFFF"/>
      </a:lt1>
      <a:dk2>
        <a:srgbClr val="2968AF"/>
      </a:dk2>
      <a:lt2>
        <a:srgbClr val="FFFFFF"/>
      </a:lt2>
      <a:accent1>
        <a:srgbClr val="214794"/>
      </a:accent1>
      <a:accent2>
        <a:srgbClr val="8EBCDC"/>
      </a:accent2>
      <a:accent3>
        <a:srgbClr val="676767"/>
      </a:accent3>
      <a:accent4>
        <a:srgbClr val="57B74E"/>
      </a:accent4>
      <a:accent5>
        <a:srgbClr val="32B2DF"/>
      </a:accent5>
      <a:accent6>
        <a:srgbClr val="0D868E"/>
      </a:accent6>
      <a:hlink>
        <a:srgbClr val="2BA2D7"/>
      </a:hlink>
      <a:folHlink>
        <a:srgbClr val="2968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isco" id="{99C004F2-B244-BB41-BAF0-EEE6A81A1C8A}" vid="{522EFA82-8070-D242-9ADA-F579DE114E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cisco</Template>
  <TotalTime>4676</TotalTime>
  <Words>462</Words>
  <Application>Microsoft Macintosh PowerPoint</Application>
  <PresentationFormat>Widescreen</PresentationFormat>
  <Paragraphs>163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4" baseType="lpstr">
      <vt:lpstr>Arial</vt:lpstr>
      <vt:lpstr>Broadway</vt:lpstr>
      <vt:lpstr>Calibri</vt:lpstr>
      <vt:lpstr>Ciscolight</vt:lpstr>
      <vt:lpstr>CiscoSans</vt:lpstr>
      <vt:lpstr>CiscoSans ExtraLight</vt:lpstr>
      <vt:lpstr>CiscoSans Thin</vt:lpstr>
      <vt:lpstr>Consolas</vt:lpstr>
      <vt:lpstr>ＭＳ Ｐゴシック</vt:lpstr>
      <vt:lpstr>Times New Roman</vt:lpstr>
      <vt:lpstr>Wingdings</vt:lpstr>
      <vt:lpstr>黑体</vt:lpstr>
      <vt:lpstr>cisco</vt:lpstr>
      <vt:lpstr>REDIS IN  SERVICE DIAGNOSTIC</vt:lpstr>
      <vt:lpstr>CONTENT</vt:lpstr>
      <vt:lpstr>WHY REDIS?</vt:lpstr>
      <vt:lpstr>WHY REDIS?</vt:lpstr>
      <vt:lpstr>PowerPoint Presentation</vt:lpstr>
      <vt:lpstr>PowerPoint Presentation</vt:lpstr>
      <vt:lpstr>OVERVIEW</vt:lpstr>
      <vt:lpstr>REDIS</vt:lpstr>
      <vt:lpstr>REDIS</vt:lpstr>
      <vt:lpstr>REDIS HA</vt:lpstr>
      <vt:lpstr>REDIS KEY FEATURES</vt:lpstr>
      <vt:lpstr>REDIS IN MATS</vt:lpstr>
      <vt:lpstr>SENTINEL</vt:lpstr>
      <vt:lpstr>REDIS IN MATS</vt:lpstr>
      <vt:lpstr>REDIS IN MATS</vt:lpstr>
      <vt:lpstr>PowerPoint Presentation</vt:lpstr>
      <vt:lpstr>PowerPoint Presentation</vt:lpstr>
      <vt:lpstr>PowerPoint Presentation</vt:lpstr>
      <vt:lpstr>PowerPoint Presentation</vt:lpstr>
      <vt:lpstr>REDIS IN MATS</vt:lpstr>
      <vt:lpstr>REDIS IN MATS</vt:lpstr>
      <vt:lpstr>PowerPoint Presentation</vt:lpstr>
      <vt:lpstr>SCALABILITY</vt:lpstr>
      <vt:lpstr>GOSSIP PROTOCOL</vt:lpstr>
      <vt:lpstr>GOSSIP PROTOCOL</vt:lpstr>
      <vt:lpstr>GOSSIP PROTOCOL</vt:lpstr>
      <vt:lpstr>GOSSIP PROTOCOL</vt:lpstr>
      <vt:lpstr>GOSSIP PROTOCOL</vt:lpstr>
      <vt:lpstr>COMMUNICATION MESSAGE</vt:lpstr>
      <vt:lpstr>COMMUNICATION MESSAGE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MATS HA</dc:title>
  <dc:creator>Microsoft Office User</dc:creator>
  <cp:lastModifiedBy>Microsoft Office User</cp:lastModifiedBy>
  <cp:revision>85</cp:revision>
  <dcterms:created xsi:type="dcterms:W3CDTF">2017-10-07T02:16:59Z</dcterms:created>
  <dcterms:modified xsi:type="dcterms:W3CDTF">2017-11-20T01:34:52Z</dcterms:modified>
</cp:coreProperties>
</file>

<file path=docProps/thumbnail.jpeg>
</file>